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4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5750" y="509499"/>
            <a:ext cx="8512500" cy="228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Capstone Project</a:t>
            </a:r>
            <a:endParaRPr sz="42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Hotel Booking Analysis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7182" y="3564082"/>
            <a:ext cx="3321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Prepared by:</a:t>
            </a:r>
          </a:p>
          <a:p>
            <a:r>
              <a:rPr lang="en-US" sz="1600" b="1" dirty="0" smtClean="0">
                <a:latin typeface="Century Gothic" panose="020B0502020202020204" pitchFamily="34" charset="0"/>
              </a:rPr>
              <a:t>Hiba Iqbal</a:t>
            </a:r>
            <a:endParaRPr lang="en-US" sz="1600" b="1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58" y="1308525"/>
            <a:ext cx="351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1</a:t>
            </a:r>
            <a:r>
              <a:rPr lang="en-US" sz="2800" dirty="0" smtClean="0"/>
              <a:t>. is_canceled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4" y="1831743"/>
            <a:ext cx="3543300" cy="233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55" y="2522306"/>
            <a:ext cx="33623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58" y="1308525"/>
            <a:ext cx="329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2. hotel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8" y="1831745"/>
            <a:ext cx="3296415" cy="2658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5856" y="1308525"/>
            <a:ext cx="339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is_canceled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56" y="1831745"/>
            <a:ext cx="3394697" cy="22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1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58" y="1308525"/>
            <a:ext cx="329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4</a:t>
            </a:r>
            <a:r>
              <a:rPr lang="en-US" sz="2800" dirty="0" smtClean="0"/>
              <a:t>. meal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56" y="1308525"/>
            <a:ext cx="3862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5. </a:t>
            </a:r>
            <a:r>
              <a:rPr lang="en-US" sz="2800" dirty="0" err="1" smtClean="0"/>
              <a:t>is_repeated_guest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8" y="1831745"/>
            <a:ext cx="3686175" cy="2762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56" y="1831745"/>
            <a:ext cx="35433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58" y="1308525"/>
            <a:ext cx="368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6. </a:t>
            </a:r>
            <a:r>
              <a:rPr lang="en-US" sz="2800" dirty="0" err="1" smtClean="0"/>
              <a:t>market_segment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55" y="1308525"/>
            <a:ext cx="4094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7. </a:t>
            </a:r>
            <a:r>
              <a:rPr lang="en-US" sz="2800" dirty="0" err="1" smtClean="0"/>
              <a:t>distribution_channel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8" y="1831745"/>
            <a:ext cx="3686175" cy="302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55" y="1831745"/>
            <a:ext cx="37433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58" y="1308525"/>
            <a:ext cx="4138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8. </a:t>
            </a:r>
            <a:r>
              <a:rPr lang="en-US" sz="2800" dirty="0" err="1" smtClean="0"/>
              <a:t>reserved_room_type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55127" y="1308525"/>
            <a:ext cx="417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9. </a:t>
            </a:r>
            <a:r>
              <a:rPr lang="en-US" sz="2800" dirty="0" err="1" smtClean="0"/>
              <a:t>assigned_room_type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9" y="1831745"/>
            <a:ext cx="3686175" cy="2343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1" y="1909329"/>
            <a:ext cx="3686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2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58" y="1308525"/>
            <a:ext cx="4138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10. </a:t>
            </a:r>
            <a:r>
              <a:rPr lang="en-US" sz="2800" dirty="0" err="1" smtClean="0"/>
              <a:t>deposit_type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55127" y="1308525"/>
            <a:ext cx="417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11. </a:t>
            </a:r>
            <a:r>
              <a:rPr lang="en-US" sz="2800" dirty="0" err="1" smtClean="0"/>
              <a:t>reservation_status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8" y="1831745"/>
            <a:ext cx="3543300" cy="2828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36" y="1831745"/>
            <a:ext cx="35433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58" y="1308525"/>
            <a:ext cx="4138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12. </a:t>
            </a:r>
            <a:r>
              <a:rPr lang="en-US" sz="2800" dirty="0" err="1" smtClean="0"/>
              <a:t>lead_time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042089" y="1308525"/>
            <a:ext cx="4948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13. </a:t>
            </a:r>
            <a:r>
              <a:rPr lang="en-US" sz="2800" dirty="0" err="1" smtClean="0"/>
              <a:t>stays_in_weekend_night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8" y="1831745"/>
            <a:ext cx="3857625" cy="2505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98" y="1783970"/>
            <a:ext cx="3854310" cy="26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08525"/>
            <a:ext cx="437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14</a:t>
            </a:r>
            <a:r>
              <a:rPr lang="en-US" sz="2800" dirty="0" smtClean="0"/>
              <a:t>. </a:t>
            </a:r>
            <a:r>
              <a:rPr lang="en-US" sz="2800" dirty="0" err="1" smtClean="0"/>
              <a:t>stays_in_week_night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375355" y="1308525"/>
            <a:ext cx="461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15. adults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9" y="1831745"/>
            <a:ext cx="3914738" cy="2609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35" y="1831744"/>
            <a:ext cx="3809503" cy="26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58" y="1308525"/>
            <a:ext cx="3752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16</a:t>
            </a:r>
            <a:r>
              <a:rPr lang="en-US" sz="2800" dirty="0" smtClean="0"/>
              <a:t>. children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267201" y="1308525"/>
            <a:ext cx="4723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17. </a:t>
            </a:r>
            <a:r>
              <a:rPr lang="en-US" sz="2800" dirty="0" err="1" smtClean="0"/>
              <a:t>previous_cancelations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7" y="1831743"/>
            <a:ext cx="3752689" cy="2622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402" y="1831743"/>
            <a:ext cx="3765016" cy="26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142" y="1308525"/>
            <a:ext cx="391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18</a:t>
            </a:r>
            <a:r>
              <a:rPr lang="en-US" sz="2800" dirty="0" smtClean="0"/>
              <a:t>. </a:t>
            </a:r>
            <a:r>
              <a:rPr lang="en-US" sz="2800" dirty="0" err="1" smtClean="0"/>
              <a:t>booking_changes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559605" y="1308523"/>
            <a:ext cx="426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19. </a:t>
            </a:r>
            <a:r>
              <a:rPr lang="en-US" sz="2800" dirty="0" err="1" smtClean="0"/>
              <a:t>Days_in_waiting_list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5" y="1831743"/>
            <a:ext cx="4076638" cy="2851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80" y="1831743"/>
            <a:ext cx="4315165" cy="28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3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7593" y="399235"/>
            <a:ext cx="4108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OBJECTIVE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364" y="1423949"/>
            <a:ext cx="7699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entury Gothic" panose="020B0502020202020204" pitchFamily="34" charset="0"/>
                <a:cs typeface="Calibri" panose="020F0502020204030204" pitchFamily="34" charset="0"/>
              </a:rPr>
              <a:t>Understanding the relationship between various factors affecting hotel room prices, hotel demand and prices.</a:t>
            </a:r>
            <a:endParaRPr lang="en-US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Good animated (Neckerman) hotel - Review of SUNRISE Royal Makadi Resort,  Makadi Bay - Tripadvi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5" y="2195367"/>
            <a:ext cx="1459463" cy="9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tel in the city view vector illustration, flat cartoon hotel building on  street road and big skyscraper town landscape, font view cityscape panorama  clipart Stock Vector Image by ©vladwel #2672552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4" y="3255238"/>
            <a:ext cx="1467189" cy="10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7364" y="2646007"/>
            <a:ext cx="145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Resort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27364" y="3813464"/>
            <a:ext cx="1467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City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93" y="2792502"/>
            <a:ext cx="1898543" cy="787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864" y="3580045"/>
            <a:ext cx="1675634" cy="1317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471" y="3186273"/>
            <a:ext cx="1331768" cy="14342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44" y="2419846"/>
            <a:ext cx="2280716" cy="9755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6261" y="3813464"/>
            <a:ext cx="1645794" cy="11815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5860" y="1954939"/>
            <a:ext cx="1194348" cy="1300299"/>
          </a:xfrm>
          <a:prstGeom prst="rect">
            <a:avLst/>
          </a:prstGeom>
        </p:spPr>
      </p:pic>
      <p:cxnSp>
        <p:nvCxnSpPr>
          <p:cNvPr id="23" name="Curved Connector 22"/>
          <p:cNvCxnSpPr/>
          <p:nvPr/>
        </p:nvCxnSpPr>
        <p:spPr>
          <a:xfrm flipV="1">
            <a:off x="2266535" y="3501736"/>
            <a:ext cx="739592" cy="401643"/>
          </a:xfrm>
          <a:prstGeom prst="curvedConnector3">
            <a:avLst>
              <a:gd name="adj1" fmla="val 935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>
            <a:off x="2266535" y="2419846"/>
            <a:ext cx="933865" cy="487770"/>
          </a:xfrm>
          <a:prstGeom prst="curvedConnector3">
            <a:avLst>
              <a:gd name="adj1" fmla="val 967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2266535" y="4187751"/>
            <a:ext cx="1200329" cy="432734"/>
          </a:xfrm>
          <a:prstGeom prst="curvedConnector3">
            <a:avLst>
              <a:gd name="adj1" fmla="val 23164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V="1">
            <a:off x="3948545" y="2605088"/>
            <a:ext cx="955964" cy="187414"/>
          </a:xfrm>
          <a:prstGeom prst="curvedConnector3">
            <a:avLst>
              <a:gd name="adj1" fmla="val 45652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3875809" y="2088083"/>
            <a:ext cx="3823855" cy="665508"/>
          </a:xfrm>
          <a:custGeom>
            <a:avLst/>
            <a:gdLst>
              <a:gd name="connsiteX0" fmla="*/ 0 w 3823855"/>
              <a:gd name="connsiteY0" fmla="*/ 665508 h 665508"/>
              <a:gd name="connsiteX1" fmla="*/ 1143000 w 3823855"/>
              <a:gd name="connsiteY1" fmla="*/ 31662 h 665508"/>
              <a:gd name="connsiteX2" fmla="*/ 2431473 w 3823855"/>
              <a:gd name="connsiteY2" fmla="*/ 353781 h 665508"/>
              <a:gd name="connsiteX3" fmla="*/ 3325091 w 3823855"/>
              <a:gd name="connsiteY3" fmla="*/ 490 h 665508"/>
              <a:gd name="connsiteX4" fmla="*/ 3823855 w 3823855"/>
              <a:gd name="connsiteY4" fmla="*/ 270653 h 66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3855" h="665508">
                <a:moveTo>
                  <a:pt x="0" y="665508"/>
                </a:moveTo>
                <a:cubicBezTo>
                  <a:pt x="368877" y="374562"/>
                  <a:pt x="737755" y="83616"/>
                  <a:pt x="1143000" y="31662"/>
                </a:cubicBezTo>
                <a:cubicBezTo>
                  <a:pt x="1548245" y="-20292"/>
                  <a:pt x="2067791" y="358976"/>
                  <a:pt x="2431473" y="353781"/>
                </a:cubicBezTo>
                <a:cubicBezTo>
                  <a:pt x="2795155" y="348586"/>
                  <a:pt x="3093027" y="14345"/>
                  <a:pt x="3325091" y="490"/>
                </a:cubicBezTo>
                <a:cubicBezTo>
                  <a:pt x="3557155" y="-13365"/>
                  <a:pt x="3823855" y="270653"/>
                  <a:pt x="3823855" y="2706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142498" y="3501736"/>
            <a:ext cx="273763" cy="311728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1683327" y="4208318"/>
            <a:ext cx="5933209" cy="883973"/>
          </a:xfrm>
          <a:custGeom>
            <a:avLst/>
            <a:gdLst>
              <a:gd name="connsiteX0" fmla="*/ 0 w 5933209"/>
              <a:gd name="connsiteY0" fmla="*/ 176646 h 883973"/>
              <a:gd name="connsiteX1" fmla="*/ 1018309 w 5933209"/>
              <a:gd name="connsiteY1" fmla="*/ 737755 h 883973"/>
              <a:gd name="connsiteX2" fmla="*/ 1963882 w 5933209"/>
              <a:gd name="connsiteY2" fmla="*/ 716973 h 883973"/>
              <a:gd name="connsiteX3" fmla="*/ 2691246 w 5933209"/>
              <a:gd name="connsiteY3" fmla="*/ 883227 h 883973"/>
              <a:gd name="connsiteX4" fmla="*/ 3543300 w 5933209"/>
              <a:gd name="connsiteY4" fmla="*/ 675409 h 883973"/>
              <a:gd name="connsiteX5" fmla="*/ 4707082 w 5933209"/>
              <a:gd name="connsiteY5" fmla="*/ 852055 h 883973"/>
              <a:gd name="connsiteX6" fmla="*/ 5652655 w 5933209"/>
              <a:gd name="connsiteY6" fmla="*/ 810491 h 883973"/>
              <a:gd name="connsiteX7" fmla="*/ 5663046 w 5933209"/>
              <a:gd name="connsiteY7" fmla="*/ 145473 h 883973"/>
              <a:gd name="connsiteX8" fmla="*/ 5933209 w 5933209"/>
              <a:gd name="connsiteY8" fmla="*/ 0 h 88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209" h="883973">
                <a:moveTo>
                  <a:pt x="0" y="176646"/>
                </a:moveTo>
                <a:cubicBezTo>
                  <a:pt x="345497" y="412173"/>
                  <a:pt x="690995" y="647701"/>
                  <a:pt x="1018309" y="737755"/>
                </a:cubicBezTo>
                <a:cubicBezTo>
                  <a:pt x="1345623" y="827810"/>
                  <a:pt x="1685059" y="692728"/>
                  <a:pt x="1963882" y="716973"/>
                </a:cubicBezTo>
                <a:cubicBezTo>
                  <a:pt x="2242705" y="741218"/>
                  <a:pt x="2428010" y="890154"/>
                  <a:pt x="2691246" y="883227"/>
                </a:cubicBezTo>
                <a:cubicBezTo>
                  <a:pt x="2954482" y="876300"/>
                  <a:pt x="3207327" y="680604"/>
                  <a:pt x="3543300" y="675409"/>
                </a:cubicBezTo>
                <a:cubicBezTo>
                  <a:pt x="3879273" y="670214"/>
                  <a:pt x="4355523" y="829541"/>
                  <a:pt x="4707082" y="852055"/>
                </a:cubicBezTo>
                <a:cubicBezTo>
                  <a:pt x="5058641" y="874569"/>
                  <a:pt x="5493328" y="928255"/>
                  <a:pt x="5652655" y="810491"/>
                </a:cubicBezTo>
                <a:cubicBezTo>
                  <a:pt x="5811982" y="692727"/>
                  <a:pt x="5616287" y="280555"/>
                  <a:pt x="5663046" y="145473"/>
                </a:cubicBezTo>
                <a:cubicBezTo>
                  <a:pt x="5709805" y="10391"/>
                  <a:pt x="5902036" y="22514"/>
                  <a:pt x="5933209" y="0"/>
                </a:cubicBezTo>
              </a:path>
            </a:pathLst>
          </a:cu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6104838" y="3490127"/>
            <a:ext cx="309971" cy="293569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091770" y="3457641"/>
            <a:ext cx="323039" cy="2897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58" y="385195"/>
            <a:ext cx="8109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UNIVARIATE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08525"/>
            <a:ext cx="590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20. </a:t>
            </a:r>
            <a:r>
              <a:rPr lang="en-US" sz="2800" dirty="0" err="1" smtClean="0"/>
              <a:t>required_car_parking_spaces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050890" y="4444258"/>
            <a:ext cx="509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21. </a:t>
            </a:r>
            <a:r>
              <a:rPr lang="en-US" sz="2800" dirty="0" err="1" smtClean="0"/>
              <a:t>total_of_special_requests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9" y="1830004"/>
            <a:ext cx="3546883" cy="2335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00" y="1830004"/>
            <a:ext cx="3737488" cy="26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6796" y="1308525"/>
            <a:ext cx="532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1. Hotel Type Vs Cancelations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5" y="1831745"/>
            <a:ext cx="3543300" cy="2990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5523" y="2173008"/>
            <a:ext cx="3886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Cancelations in a City Hotel are relatively higher than those in Resort Hotel.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Approximately 40% of the booking in a City Hotel got canceled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Approximately 25% of the booking in a Resort Hotel got canceled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28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3215" y="1308525"/>
            <a:ext cx="436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Meal Vs Cancelations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365523" y="2125383"/>
            <a:ext cx="3886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A booking with Full Board is most likely to get canceled.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Approximately 60% of the booking with a Full Board got canceled.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Approximately 40% of the booking with “BB”, “HB” and “SC” got canceled.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6" y="1831745"/>
            <a:ext cx="3543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4175" y="1308525"/>
            <a:ext cx="634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Market Segment Vs Cancelations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365523" y="2632827"/>
            <a:ext cx="3886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Group Bookings are most likely to get canceled.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Bookings where Market Segment is Undefined, will definitely get canceled.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6" y="1831745"/>
            <a:ext cx="3543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8300" y="1308525"/>
            <a:ext cx="697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4</a:t>
            </a:r>
            <a:r>
              <a:rPr lang="en-US" sz="2800" dirty="0" smtClean="0"/>
              <a:t>. Distribution Channel Vs Cancelations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365523" y="2622588"/>
            <a:ext cx="3886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Undefined Distribution Channel are most likely to get canceled.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TA/TO Distribution Channel have a 40% chance of getting canceled.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5" y="1831745"/>
            <a:ext cx="35433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4786" y="1308525"/>
            <a:ext cx="646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5</a:t>
            </a:r>
            <a:r>
              <a:rPr lang="en-US" sz="2800" dirty="0" smtClean="0"/>
              <a:t>. Repeated Guests Vs Cancelations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408353" y="2362965"/>
            <a:ext cx="3843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Repeated Guests hardly have 10% chance of cancelling.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Whereas, non repeated guests have approximately 40% chances of cancelling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5" y="1831745"/>
            <a:ext cx="3765928" cy="26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9339" y="1308525"/>
            <a:ext cx="577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6. Deposit Type Vs Cancelations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408353" y="2897384"/>
            <a:ext cx="3843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Non-refundable bookings are almost certain to be canceled. However, this looks strange.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5" y="1831745"/>
            <a:ext cx="35433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4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7107" y="1308525"/>
            <a:ext cx="610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7</a:t>
            </a:r>
            <a:r>
              <a:rPr lang="en-US" sz="2800" dirty="0" smtClean="0"/>
              <a:t>. Customer Type Vs Cancelations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408353" y="2481141"/>
            <a:ext cx="3843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Group Bookings have a very low chance of approximately 10% of cancelations.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Transient Customers have approximately 40% chances of getting canceled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6" y="1831745"/>
            <a:ext cx="35433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4306" y="1308525"/>
            <a:ext cx="662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8. Reservation Status Vs Cancelations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408353" y="2627350"/>
            <a:ext cx="3843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These two attributes are highly correlated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We may, thus, drop </a:t>
            </a:r>
            <a:r>
              <a:rPr lang="en-US" sz="1600" dirty="0" err="1" smtClean="0"/>
              <a:t>reservation_status</a:t>
            </a:r>
            <a:r>
              <a:rPr lang="en-US" sz="1600" dirty="0" smtClean="0"/>
              <a:t>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6" y="1831745"/>
            <a:ext cx="35433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441" y="1319192"/>
            <a:ext cx="753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9. </a:t>
            </a:r>
            <a:r>
              <a:rPr lang="en-US" sz="2800" dirty="0" err="1"/>
              <a:t>market_segment</a:t>
            </a:r>
            <a:r>
              <a:rPr lang="en-US" sz="2800" dirty="0"/>
              <a:t> vs </a:t>
            </a:r>
            <a:r>
              <a:rPr lang="en-US" sz="2800" dirty="0" err="1"/>
              <a:t>distribution_channel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408353" y="2151052"/>
            <a:ext cx="3843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Market Segment and Distribution Channel are highly related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Undefined Market Segment also has undefined distribution channel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TA and TA/TO market segments are most likely to have TA/TO distribution channel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Direct market segment is most likely to have a Direct Distribution Channel as well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1" y="1842412"/>
            <a:ext cx="3543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368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4429" y="385195"/>
            <a:ext cx="4185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0100" y="1308525"/>
            <a:ext cx="351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1. </a:t>
            </a:r>
            <a:r>
              <a:rPr lang="en-US" sz="2800" dirty="0" smtClean="0"/>
              <a:t>Hotel</a:t>
            </a:r>
            <a:endParaRPr lang="en-US" sz="2800" dirty="0"/>
          </a:p>
        </p:txBody>
      </p:sp>
      <p:pic>
        <p:nvPicPr>
          <p:cNvPr id="4" name="Picture 8" descr="Good animated (Neckerman) hotel - Review of SUNRISE Royal Makadi Resort,  Makadi Bay - Tripadvi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3" y="1831745"/>
            <a:ext cx="1459463" cy="9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otel in the city view vector illustration, flat cartoon hotel building on  street road and big skyscraper town landscape, font view cityscape panorama  clipart Stock Vector Image by ©vladwel #2672552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378" y="1831745"/>
            <a:ext cx="1395850" cy="10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8473" y="2805605"/>
            <a:ext cx="145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Resort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883708" y="2816170"/>
            <a:ext cx="1467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City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00100" y="3375585"/>
            <a:ext cx="351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2. is_canceled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371" y="3898805"/>
            <a:ext cx="1859129" cy="10620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3499" y="2260874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  <a:cs typeface="Calibri" panose="020F0502020204030204" pitchFamily="34" charset="0"/>
              </a:rPr>
              <a:t>3. </a:t>
            </a:r>
            <a:r>
              <a:rPr lang="en-US" sz="2800" b="1" dirty="0" err="1">
                <a:latin typeface="Century Gothic" panose="020B0502020202020204" pitchFamily="34" charset="0"/>
                <a:cs typeface="Calibri" panose="020F0502020204030204" pitchFamily="34" charset="0"/>
              </a:rPr>
              <a:t>lead_time</a:t>
            </a:r>
            <a:endParaRPr lang="en-US" sz="2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962" y="3129454"/>
            <a:ext cx="1522461" cy="1015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151" y="3131201"/>
            <a:ext cx="1342159" cy="10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9592" y="1309360"/>
            <a:ext cx="495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9. </a:t>
            </a:r>
            <a:r>
              <a:rPr lang="en-US" sz="2800" dirty="0" err="1" smtClean="0"/>
              <a:t>lead_time</a:t>
            </a:r>
            <a:r>
              <a:rPr lang="en-US" sz="2800" dirty="0" smtClean="0"/>
              <a:t> </a:t>
            </a:r>
            <a:r>
              <a:rPr lang="en-US" sz="2800" dirty="0"/>
              <a:t>vs </a:t>
            </a:r>
            <a:r>
              <a:rPr lang="en-US" sz="2800" dirty="0" err="1" smtClean="0"/>
              <a:t>is_canceled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408353" y="2658765"/>
            <a:ext cx="3843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Canceled bookings have a higher average </a:t>
            </a:r>
            <a:r>
              <a:rPr lang="en-US" sz="1600" dirty="0" err="1" smtClean="0"/>
              <a:t>lead_time</a:t>
            </a:r>
            <a:r>
              <a:rPr lang="en-US" sz="1600" dirty="0" smtClean="0"/>
              <a:t> than non-canceled bookings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5" y="1832580"/>
            <a:ext cx="3705225" cy="27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2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792" y="1308525"/>
            <a:ext cx="720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9. </a:t>
            </a:r>
            <a:r>
              <a:rPr lang="en-US" sz="2800" dirty="0" err="1" smtClean="0"/>
              <a:t>previous_cancelations</a:t>
            </a:r>
            <a:r>
              <a:rPr lang="en-US" sz="2800" dirty="0" smtClean="0"/>
              <a:t> </a:t>
            </a:r>
            <a:r>
              <a:rPr lang="en-US" sz="2800" dirty="0"/>
              <a:t>vs </a:t>
            </a:r>
            <a:r>
              <a:rPr lang="en-US" sz="2800" dirty="0" err="1" smtClean="0"/>
              <a:t>is_canceled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408353" y="2845367"/>
            <a:ext cx="3843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Travelers who have more than 13 cancelations in the past will certainly cancel this booking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6" y="1831745"/>
            <a:ext cx="3683768" cy="28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426" y="385195"/>
            <a:ext cx="760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BIVARIATE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792" y="1308525"/>
            <a:ext cx="720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9. </a:t>
            </a:r>
            <a:r>
              <a:rPr lang="en-US" sz="2800" dirty="0" err="1" smtClean="0"/>
              <a:t>previous_cancelations</a:t>
            </a:r>
            <a:r>
              <a:rPr lang="en-US" sz="2800" dirty="0" smtClean="0"/>
              <a:t> </a:t>
            </a:r>
            <a:r>
              <a:rPr lang="en-US" sz="2800" dirty="0"/>
              <a:t>vs </a:t>
            </a:r>
            <a:r>
              <a:rPr lang="en-US" sz="2800" dirty="0" err="1" smtClean="0"/>
              <a:t>is_canceled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408353" y="2845367"/>
            <a:ext cx="3843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Travelers who have more than 13 cancelations in the past will certainly cancel this booking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6" y="1831745"/>
            <a:ext cx="3683768" cy="28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1604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MULTIVARIATE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5400" b="1" i="0" u="none" strike="noStrike" kern="0" cap="none" spc="0" normalizeH="0" noProof="0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ANALYSIS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53" y="1324934"/>
            <a:ext cx="4297294" cy="38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1604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</a:rPr>
              <a:t>TREATING </a:t>
            </a:r>
            <a:r>
              <a:rPr lang="en-US" sz="5400" b="1" dirty="0" err="1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</a:rPr>
              <a:t>NaN</a:t>
            </a:r>
            <a:r>
              <a:rPr lang="en-US" sz="5400" b="1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</a:rPr>
              <a:t> VALUES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8" y="1324934"/>
            <a:ext cx="2925557" cy="3678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5188" y="1609693"/>
            <a:ext cx="41393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‘children’ column has 4 </a:t>
            </a:r>
            <a:r>
              <a:rPr lang="en-US" dirty="0" err="1" smtClean="0"/>
              <a:t>NaN</a:t>
            </a:r>
            <a:r>
              <a:rPr lang="en-US" dirty="0" smtClean="0"/>
              <a:t> values. These rows can be dropped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‘country’ country has 488 </a:t>
            </a:r>
            <a:r>
              <a:rPr lang="en-US" dirty="0" err="1" smtClean="0"/>
              <a:t>NaN</a:t>
            </a:r>
            <a:r>
              <a:rPr lang="en-US" dirty="0" smtClean="0"/>
              <a:t> values. These rows can also be dropped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‘agent’ column has 16340 </a:t>
            </a:r>
            <a:r>
              <a:rPr lang="en-US" dirty="0" err="1" smtClean="0"/>
              <a:t>NaN</a:t>
            </a:r>
            <a:r>
              <a:rPr lang="en-US" dirty="0" smtClean="0"/>
              <a:t> values. The contents of this column is not clear. The column is also not highly correlated to any dependent variable. Hence, we may drop this column.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‘company’ </a:t>
            </a:r>
            <a:r>
              <a:rPr lang="en-US" dirty="0"/>
              <a:t>column has </a:t>
            </a:r>
            <a:r>
              <a:rPr lang="en-US" dirty="0" smtClean="0"/>
              <a:t>112593 </a:t>
            </a:r>
            <a:r>
              <a:rPr lang="en-US" dirty="0" err="1"/>
              <a:t>NaN</a:t>
            </a:r>
            <a:r>
              <a:rPr lang="en-US" dirty="0"/>
              <a:t> values. The contents of this column is not clear. The column is also not highly correlated to any dependent variable. Hence, we may drop this </a:t>
            </a:r>
            <a:r>
              <a:rPr lang="en-US" dirty="0" smtClean="0"/>
              <a:t>column as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6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1604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</a:rPr>
              <a:t>DEALING WITH OUTLIERS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620" y="1848154"/>
            <a:ext cx="4139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column has a value 'undefined', which is hardly 1% of the total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analysed</a:t>
            </a:r>
            <a:r>
              <a:rPr lang="en-US" dirty="0"/>
              <a:t> in Bivariate analysis, undefined and HB (Half Board) have similar effect on cancellations.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Thus, we </a:t>
            </a:r>
            <a:r>
              <a:rPr lang="en-US" dirty="0" smtClean="0"/>
              <a:t>replaced </a:t>
            </a:r>
            <a:r>
              <a:rPr lang="en-US" dirty="0"/>
              <a:t>'undefined' with </a:t>
            </a:r>
            <a:r>
              <a:rPr lang="en-US" dirty="0" smtClean="0"/>
              <a:t>‘HB’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2620" y="1324934"/>
            <a:ext cx="156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1. meal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004620" y="1324934"/>
            <a:ext cx="243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 smtClean="0"/>
              <a:t>lead_time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620" y="1848154"/>
            <a:ext cx="3510115" cy="23213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4620" y="4306529"/>
            <a:ext cx="353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Delete values greater than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1604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</a:rPr>
              <a:t>DEALING WITH OUTLIERS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4934"/>
            <a:ext cx="498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err="1" smtClean="0"/>
              <a:t>Stays_in_weekend_nights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2" y="1848154"/>
            <a:ext cx="3505200" cy="23622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942734" y="2419654"/>
            <a:ext cx="1710813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1224" y="2771484"/>
            <a:ext cx="144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Remove values greater than 10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848154"/>
            <a:ext cx="3505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1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1604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</a:rPr>
              <a:t>DEALING WITH OUTLIERS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4934"/>
            <a:ext cx="498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4. </a:t>
            </a:r>
            <a:r>
              <a:rPr lang="en-US" sz="2800" dirty="0" err="1" smtClean="0"/>
              <a:t>Stays_in_week_nights</a:t>
            </a:r>
            <a:endParaRPr lang="en-US" sz="2800" dirty="0"/>
          </a:p>
        </p:txBody>
      </p:sp>
      <p:sp>
        <p:nvSpPr>
          <p:cNvPr id="8" name="Right Arrow 7"/>
          <p:cNvSpPr/>
          <p:nvPr/>
        </p:nvSpPr>
        <p:spPr>
          <a:xfrm>
            <a:off x="3858258" y="2423494"/>
            <a:ext cx="1710813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88986" y="2771484"/>
            <a:ext cx="144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Remove values greater than 20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3" y="1848154"/>
            <a:ext cx="3633322" cy="2448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58" y="1848154"/>
            <a:ext cx="3578942" cy="24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01604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dirty="0" smtClean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</a:rPr>
              <a:t>DEALING WITH OUTLIERS</a:t>
            </a:r>
            <a:endParaRPr kumimoji="0" lang="en-US" sz="5400" b="1" i="0" u="none" strike="noStrike" kern="0" cap="none" spc="0" normalizeH="0" baseline="0" noProof="0" dirty="0">
              <a:ln w="9525">
                <a:solidFill>
                  <a:srgbClr val="134F5C"/>
                </a:solidFill>
                <a:prstDash val="solid"/>
              </a:ln>
              <a:solidFill>
                <a:srgbClr val="0097A7"/>
              </a:solidFill>
              <a:effectLst>
                <a:outerShdw blurRad="12700" dist="38100" dir="2700000" algn="tl" rotWithShape="0">
                  <a:srgbClr val="0097A7">
                    <a:lumMod val="60000"/>
                    <a:lumOff val="4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4934"/>
            <a:ext cx="1671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5. adults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848154"/>
            <a:ext cx="41393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Few bookings have number of adults as high as 55. This is not a practical scenario and such entries can be dropped.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a practical scenario, more than 4 adults cannot stay in a room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999" y="1324934"/>
            <a:ext cx="20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6. children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99" y="1848153"/>
            <a:ext cx="4139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Some reservations have 10 number of children. Not a practical scenario in my opinion.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 would choose to drop such entries</a:t>
            </a:r>
          </a:p>
        </p:txBody>
      </p:sp>
    </p:spTree>
    <p:extLst>
      <p:ext uri="{BB962C8B-B14F-4D97-AF65-F5344CB8AC3E}">
        <p14:creationId xmlns:p14="http://schemas.microsoft.com/office/powerpoint/2010/main" val="18263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4429" y="385195"/>
            <a:ext cx="4185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308525"/>
            <a:ext cx="901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2800" noProof="0" dirty="0"/>
              <a:t>4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lang="en-US" sz="2800" dirty="0" err="1"/>
              <a:t>arrival_date_year</a:t>
            </a:r>
            <a:r>
              <a:rPr lang="en-US" sz="2800" dirty="0"/>
              <a:t> </a:t>
            </a:r>
            <a:r>
              <a:rPr lang="en-US" sz="2800" dirty="0" smtClean="0"/>
              <a:t> / </a:t>
            </a:r>
            <a:r>
              <a:rPr lang="en-US" sz="2800" dirty="0" err="1" smtClean="0"/>
              <a:t>arrival_date_month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973272"/>
            <a:ext cx="901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noProof="0" dirty="0" smtClean="0"/>
              <a:t>5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.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dirty="0" err="1" smtClean="0"/>
              <a:t>stays_in_weekend_nights</a:t>
            </a:r>
            <a:r>
              <a:rPr lang="en-US" sz="2800" dirty="0" smtClean="0"/>
              <a:t> / </a:t>
            </a:r>
            <a:r>
              <a:rPr lang="en-US" sz="2800" dirty="0" err="1" smtClean="0"/>
              <a:t>stays_in_week_nights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110" y="1881254"/>
            <a:ext cx="1516590" cy="1071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78" y="3494912"/>
            <a:ext cx="2139237" cy="14261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605" y="3494912"/>
            <a:ext cx="2017601" cy="1452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65" y="1873066"/>
            <a:ext cx="1312262" cy="10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4429" y="385195"/>
            <a:ext cx="4185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0098" y="1308525"/>
            <a:ext cx="722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6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. Adults / children / babies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00099" y="3043076"/>
            <a:ext cx="2130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noProof="0" dirty="0" smtClean="0"/>
              <a:t>7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.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dirty="0" smtClean="0"/>
              <a:t>meal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29" y="1831745"/>
            <a:ext cx="2019300" cy="1087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55" y="3566296"/>
            <a:ext cx="1439624" cy="1439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91644" y="3043076"/>
            <a:ext cx="2130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8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.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country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283" y="3587024"/>
            <a:ext cx="2770858" cy="11906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397" y="1831745"/>
            <a:ext cx="1645794" cy="118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4429" y="385195"/>
            <a:ext cx="4185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287" y="1308525"/>
            <a:ext cx="754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noProof="0" dirty="0"/>
              <a:t>9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. </a:t>
            </a:r>
            <a:r>
              <a:rPr kumimoji="0" lang="en-US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market_segment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/ </a:t>
            </a:r>
            <a:r>
              <a:rPr kumimoji="0" lang="en-US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distribution_channel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6287" y="3043076"/>
            <a:ext cx="422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10.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800" dirty="0" err="1" smtClean="0"/>
              <a:t>is_repeated_guest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980" y="1831745"/>
            <a:ext cx="2934655" cy="1098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20" y="3566296"/>
            <a:ext cx="1675634" cy="13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4429" y="385195"/>
            <a:ext cx="4185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287" y="1308525"/>
            <a:ext cx="754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11. </a:t>
            </a:r>
            <a:r>
              <a:rPr lang="en-US" sz="2800" dirty="0" err="1"/>
              <a:t>previous_cancellations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6288" y="3043076"/>
            <a:ext cx="8363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12.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reserved_room_type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/ </a:t>
            </a:r>
            <a:r>
              <a:rPr kumimoji="0" lang="en-US" sz="2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assigned_room_type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83" y="1831745"/>
            <a:ext cx="2854507" cy="1184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217" y="3591603"/>
            <a:ext cx="2518182" cy="14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3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4429" y="385195"/>
            <a:ext cx="4185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287" y="1308525"/>
            <a:ext cx="754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13. </a:t>
            </a:r>
            <a:r>
              <a:rPr lang="en-US" sz="2800" dirty="0" err="1" smtClean="0"/>
              <a:t>booking_changes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6287" y="2880008"/>
            <a:ext cx="343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14.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deposit_type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67691" y="1831745"/>
            <a:ext cx="4727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Number of times a booking was modified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1" y="3403484"/>
            <a:ext cx="1139919" cy="1049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607" y="3403228"/>
            <a:ext cx="999685" cy="10500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06204" y="2880008"/>
            <a:ext cx="4302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15.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days_in_waiting_list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387" y="3403228"/>
            <a:ext cx="1194348" cy="1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6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4429" y="385195"/>
            <a:ext cx="4185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9525">
                  <a:solidFill>
                    <a:srgbClr val="134F5C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287" y="1308525"/>
            <a:ext cx="754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dirty="0" smtClean="0"/>
              <a:t>16. </a:t>
            </a:r>
            <a:r>
              <a:rPr lang="en-US" sz="2800" dirty="0" err="1" smtClean="0"/>
              <a:t>required_car_parking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6287" y="2297228"/>
            <a:ext cx="545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17.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total_of_special_requests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67691" y="1831745"/>
            <a:ext cx="4992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Number of </a:t>
            </a:r>
            <a:r>
              <a:rPr lang="en-US" sz="1600" b="1" dirty="0" smtClean="0">
                <a:latin typeface="Century Gothic" panose="020B0502020202020204" pitchFamily="34" charset="0"/>
                <a:cs typeface="Calibri" panose="020F0502020204030204" pitchFamily="34" charset="0"/>
              </a:rPr>
              <a:t>car parking required in one booking</a:t>
            </a:r>
            <a:endParaRPr lang="en-US" sz="16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286" y="3343668"/>
            <a:ext cx="824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 b="1">
                <a:latin typeface="Century Gothic" panose="020B0502020202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18.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reservation_status</a:t>
            </a:r>
            <a:r>
              <a:rPr kumimoji="0" 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/ </a:t>
            </a:r>
            <a:r>
              <a:rPr kumimoji="0" lang="en-US" sz="28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reservation_status_date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267691" y="2820448"/>
            <a:ext cx="4992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Number of </a:t>
            </a:r>
            <a:r>
              <a:rPr lang="en-US" sz="1600" b="1" dirty="0" smtClean="0">
                <a:latin typeface="Century Gothic" panose="020B0502020202020204" pitchFamily="34" charset="0"/>
                <a:cs typeface="Calibri" panose="020F0502020204030204" pitchFamily="34" charset="0"/>
              </a:rPr>
              <a:t>special requests in one booking</a:t>
            </a:r>
            <a:endParaRPr lang="en-US" sz="16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1" y="3871467"/>
            <a:ext cx="1598902" cy="1037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195" y="3869178"/>
            <a:ext cx="2511627" cy="10418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424" y="3870504"/>
            <a:ext cx="1765758" cy="10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4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CC0000"/>
    </a:dk1>
    <a:lt1>
      <a:srgbClr val="134F5C"/>
    </a:lt1>
    <a:dk2>
      <a:srgbClr val="F5FDFF"/>
    </a:dk2>
    <a:lt2>
      <a:srgbClr val="FFF1F1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8720</TotalTime>
  <Words>853</Words>
  <Application>Microsoft Office PowerPoint</Application>
  <PresentationFormat>On-screen Show (16:9)</PresentationFormat>
  <Paragraphs>153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Calibri</vt:lpstr>
      <vt:lpstr>Arial</vt:lpstr>
      <vt:lpstr>Century Gothic</vt:lpstr>
      <vt:lpstr>Montserrat</vt:lpstr>
      <vt:lpstr>Simple Light</vt:lpstr>
      <vt:lpstr>           Capstone Project Hotel Booking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Hotel Booking Analysis</dc:title>
  <dc:creator>SAK</dc:creator>
  <cp:lastModifiedBy>SAK</cp:lastModifiedBy>
  <cp:revision>45</cp:revision>
  <dcterms:modified xsi:type="dcterms:W3CDTF">2021-09-08T16:10:25Z</dcterms:modified>
</cp:coreProperties>
</file>